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4630400" cy="8229600"/>
  <p:notesSz cx="8229600" cy="14630400"/>
  <p:embeddedFontLst>
    <p:embeddedFont>
      <p:font typeface="Mukta Light" panose="020B0604020202020204" charset="0"/>
      <p:regular r:id="rId10"/>
    </p:embeddedFont>
    <p:embeddedFont>
      <p:font typeface="Prompt Medium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8383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89489" y="937600"/>
            <a:ext cx="6400042" cy="3366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Employee Attrition Dashboard: </a:t>
            </a:r>
            <a:endParaRPr lang="en-US" sz="4300" dirty="0" smtClean="0">
              <a:solidFill>
                <a:srgbClr val="C6BFEE"/>
              </a:solidFill>
              <a:latin typeface="Prompt Medium" pitchFamily="34" charset="0"/>
              <a:ea typeface="Prompt Medium" pitchFamily="34" charset="-122"/>
              <a:cs typeface="Prompt Medium" pitchFamily="34" charset="-120"/>
            </a:endParaRPr>
          </a:p>
          <a:p>
            <a:pPr marL="0" indent="0">
              <a:lnSpc>
                <a:spcPts val="5400"/>
              </a:lnSpc>
              <a:buNone/>
            </a:pPr>
            <a:r>
              <a:rPr lang="en-US" sz="4300" dirty="0" smtClean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Understanding </a:t>
            </a: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and Reducing Turnover</a:t>
            </a:r>
            <a:endParaRPr lang="en-US" sz="4300" dirty="0"/>
          </a:p>
        </p:txBody>
      </p:sp>
      <p:sp>
        <p:nvSpPr>
          <p:cNvPr id="8" name="Text 3"/>
          <p:cNvSpPr/>
          <p:nvPr/>
        </p:nvSpPr>
        <p:spPr>
          <a:xfrm>
            <a:off x="1198938" y="5860741"/>
            <a:ext cx="3883368" cy="1202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by Yashvinder </a:t>
            </a:r>
            <a:r>
              <a:rPr lang="en-US" sz="2400" b="1" dirty="0" smtClean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Shokeen</a:t>
            </a:r>
            <a:br>
              <a:rPr lang="en-US" sz="2400" b="1" dirty="0" smtClean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</a:br>
            <a:r>
              <a:rPr lang="en-US" sz="2400" b="1" dirty="0" smtClean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MABSPG23048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07" y="1"/>
            <a:ext cx="7409793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503" y="1633925"/>
            <a:ext cx="10499835" cy="563397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65282" y="520262"/>
            <a:ext cx="94750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DASHBOARD (POWER BI) 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5834" y="7693572"/>
            <a:ext cx="1844566" cy="53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57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1356" y="1872258"/>
            <a:ext cx="589085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Key Metrics Overview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321356" y="3175159"/>
            <a:ext cx="281297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Overall Attrition Rate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1321356" y="3764875"/>
            <a:ext cx="569273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overall attrition rate for IBM is 16.12%. This figure provides a baseline understanding of employee turnover within the organization.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175159"/>
            <a:ext cx="276248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Attrition by Job Role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3764875"/>
            <a:ext cx="5692735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Analyzing attrition across different job roles reveals significant variations. Roles like Sales Representative (39.76%) and Laboratory Technician (23.93%) exhibit notably higher attrition rates compared to others. These disparities suggest potential issues with job satisfaction or role-specific challenges.</a:t>
            </a:r>
            <a:endParaRPr lang="en-US" sz="19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1599" y="7646276"/>
            <a:ext cx="1851935" cy="58332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424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21356" y="2798147"/>
            <a:ext cx="6374844" cy="587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6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Factors Influencing Attrition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1321356" y="3571041"/>
            <a:ext cx="3855006" cy="3226118"/>
          </a:xfrm>
          <a:prstGeom prst="roundRect">
            <a:avLst>
              <a:gd name="adj" fmla="val 252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40312" y="3906798"/>
            <a:ext cx="3417094" cy="587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Attrition Based on Monthly Income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1540312" y="4679692"/>
            <a:ext cx="3417094" cy="2029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Employees earning lower salaries (Avg: $4787) tend to have higher attrition rates than those with higher salaries (Avg: $6832). This highlights the significance of competitive compensation in employee retention.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5380077" y="3571041"/>
            <a:ext cx="3855006" cy="3226118"/>
          </a:xfrm>
          <a:prstGeom prst="roundRect">
            <a:avLst>
              <a:gd name="adj" fmla="val 252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606653" y="3839052"/>
            <a:ext cx="2446377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Attrition by Overtime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5599033" y="4316134"/>
            <a:ext cx="3417094" cy="2029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Employees working overtime have a significantly higher attrition rate (30.53%) compared to those who do not (10.43%). This suggests that excessive overtime can lead to burnout and negatively impact retention.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9454039" y="3571041"/>
            <a:ext cx="3855006" cy="3226118"/>
          </a:xfrm>
          <a:prstGeom prst="roundRect">
            <a:avLst>
              <a:gd name="adj" fmla="val 252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72995" y="3835434"/>
            <a:ext cx="3417094" cy="587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Performance Rating and Attrition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9672995" y="4200406"/>
            <a:ext cx="3417094" cy="2367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attrition rate remains relatively consistent across different performance ratings (16.07% for a rating of 3 and 16.37% for a rating of 4). This implies that performance rating alone may not be a strong predictor of attrition.</a:t>
            </a:r>
            <a:endParaRPr lang="en-US" sz="165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5834" y="7583214"/>
            <a:ext cx="1844566" cy="6463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0254" y="478631"/>
            <a:ext cx="6753582" cy="643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Key Trends and Anomalies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97097" y="2074902"/>
            <a:ext cx="405289" cy="405289"/>
          </a:xfrm>
          <a:prstGeom prst="roundRect">
            <a:avLst>
              <a:gd name="adj" fmla="val 2400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33962" y="2074902"/>
            <a:ext cx="3619381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Job Roles with High Attrition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933962" y="2535555"/>
            <a:ext cx="6885742" cy="111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Sales Representatives and Laboratory Technicians exhibit higher attrition rates than other roles, indicating potential issues with job satisfaction or lack of career development opportunities.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6297097" y="4139565"/>
            <a:ext cx="405289" cy="405289"/>
          </a:xfrm>
          <a:prstGeom prst="roundRect">
            <a:avLst>
              <a:gd name="adj" fmla="val 2400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33962" y="4139565"/>
            <a:ext cx="3965972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Impact of Overtime on Attrition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933962" y="4600218"/>
            <a:ext cx="6885742" cy="111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Employees working overtime are nearly three times more likely to leave than those who do not, suggesting that work-life balance is a critical factor for employee retention.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297097" y="6204228"/>
            <a:ext cx="405289" cy="405289"/>
          </a:xfrm>
          <a:prstGeom prst="roundRect">
            <a:avLst>
              <a:gd name="adj" fmla="val 2400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33962" y="6204228"/>
            <a:ext cx="2763083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Income as a Predictor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933962" y="6664881"/>
            <a:ext cx="6885742" cy="741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Lower-income employees tend to leave more often, suggesting that raising compensation could potentially improve retention rates.</a:t>
            </a:r>
            <a:endParaRPr lang="en-US" sz="18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80428" y="7545110"/>
            <a:ext cx="1749972" cy="6844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634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21356" y="3511629"/>
            <a:ext cx="6928485" cy="636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Strategic Recommendations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356" y="4491633"/>
            <a:ext cx="572691" cy="5726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21356" y="5293400"/>
            <a:ext cx="2957870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Target Retention Efforts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321356" y="5748933"/>
            <a:ext cx="3766780" cy="1832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Focus on Sales Representatives and Laboratory Technicians to understand root causes of dissatisfaction and implement targeted programs to improve job satisfaction.</a:t>
            </a:r>
            <a:endParaRPr lang="en-US" sz="1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1750" y="4491633"/>
            <a:ext cx="572691" cy="5726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431750" y="5293400"/>
            <a:ext cx="3766780" cy="636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Address Overtime and Work-Life Balance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431750" y="6067068"/>
            <a:ext cx="3766780" cy="1465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Reduce overtime reliance where possible and introduce flexible working hours or wellness programs to combat burnout.</a:t>
            </a:r>
            <a:endParaRPr lang="en-US" sz="18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2145" y="4491633"/>
            <a:ext cx="572691" cy="5726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42145" y="5293400"/>
            <a:ext cx="3766899" cy="636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Review Compensation Strategy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542145" y="6067068"/>
            <a:ext cx="3766899" cy="1465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Implement pay adjustments or incentive programs for lower-income employees to improve retention rates in that group.</a:t>
            </a:r>
            <a:endParaRPr lang="en-US" sz="18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01600" y="7581305"/>
            <a:ext cx="1828800" cy="6482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9939" y="545663"/>
            <a:ext cx="5382935" cy="550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Summary and Future Use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465689" y="1393150"/>
            <a:ext cx="22860" cy="6290786"/>
          </a:xfrm>
          <a:prstGeom prst="roundRect">
            <a:avLst>
              <a:gd name="adj" fmla="val 364064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677144" y="1827490"/>
            <a:ext cx="693539" cy="22860"/>
          </a:xfrm>
          <a:prstGeom prst="roundRect">
            <a:avLst>
              <a:gd name="adj" fmla="val 364064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254234" y="1616035"/>
            <a:ext cx="445770" cy="44577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27708" y="1706761"/>
            <a:ext cx="98822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7566898" y="1591270"/>
            <a:ext cx="2201704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Insights Unveiled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66898" y="1985248"/>
            <a:ext cx="6369963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analysis has identified key trends in attrition related to job roles, compensation, and overtime.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77144" y="3449717"/>
            <a:ext cx="693539" cy="22860"/>
          </a:xfrm>
          <a:prstGeom prst="roundRect">
            <a:avLst>
              <a:gd name="adj" fmla="val 364064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254234" y="3238262"/>
            <a:ext cx="445770" cy="44577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99848" y="3328987"/>
            <a:ext cx="154543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7566898" y="3213497"/>
            <a:ext cx="2201704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Proactive Action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566898" y="3607475"/>
            <a:ext cx="6369963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By addressing these factors, the organization can significantly reduce employee turnover and enhance productivity.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77144" y="5071943"/>
            <a:ext cx="693539" cy="22860"/>
          </a:xfrm>
          <a:prstGeom prst="roundRect">
            <a:avLst>
              <a:gd name="adj" fmla="val 364064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6254234" y="4860488"/>
            <a:ext cx="445770" cy="44577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00443" y="4951214"/>
            <a:ext cx="153233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7566898" y="4835723"/>
            <a:ext cx="2471857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Continuous Monitoring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7566898" y="5229701"/>
            <a:ext cx="6369963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dashboard serves as a continuous monitoring tool to track attrition trends over time, enabling HR teams to take proactive measures.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6677144" y="6694170"/>
            <a:ext cx="693539" cy="22860"/>
          </a:xfrm>
          <a:prstGeom prst="roundRect">
            <a:avLst>
              <a:gd name="adj" fmla="val 364064"/>
            </a:avLst>
          </a:prstGeom>
          <a:solidFill>
            <a:srgbClr val="6D4562"/>
          </a:solidFill>
          <a:ln/>
        </p:spPr>
      </p:sp>
      <p:sp>
        <p:nvSpPr>
          <p:cNvPr id="21" name="Shape 18"/>
          <p:cNvSpPr/>
          <p:nvPr/>
        </p:nvSpPr>
        <p:spPr>
          <a:xfrm>
            <a:off x="6254234" y="6482715"/>
            <a:ext cx="445770" cy="445770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96633" y="6573441"/>
            <a:ext cx="160853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7566898" y="6457950"/>
            <a:ext cx="2201704" cy="275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Future Expansion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7566898" y="6851928"/>
            <a:ext cx="6369963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dashboard can be extended by adding factors like employee engagement, training opportunities, and career growth metrics.</a:t>
            </a:r>
            <a:endParaRPr lang="en-US" sz="155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7366" y="7604641"/>
            <a:ext cx="1813034" cy="63914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481</Words>
  <Application>Microsoft Office PowerPoint</Application>
  <PresentationFormat>Custom</PresentationFormat>
  <Paragraphs>49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Mukta Light</vt:lpstr>
      <vt:lpstr>Arial</vt:lpstr>
      <vt:lpstr>Prompt Medium</vt:lpstr>
      <vt:lpstr>Mukta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4</cp:revision>
  <dcterms:created xsi:type="dcterms:W3CDTF">2024-10-17T14:36:15Z</dcterms:created>
  <dcterms:modified xsi:type="dcterms:W3CDTF">2024-10-17T14:58:58Z</dcterms:modified>
</cp:coreProperties>
</file>